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310" r:id="rId3"/>
    <p:sldId id="280" r:id="rId4"/>
    <p:sldId id="281" r:id="rId5"/>
    <p:sldId id="282" r:id="rId6"/>
    <p:sldId id="283" r:id="rId7"/>
    <p:sldId id="284" r:id="rId8"/>
    <p:sldId id="257" r:id="rId9"/>
    <p:sldId id="258" r:id="rId10"/>
    <p:sldId id="259" r:id="rId11"/>
    <p:sldId id="260" r:id="rId12"/>
    <p:sldId id="261" r:id="rId13"/>
    <p:sldId id="262" r:id="rId14"/>
    <p:sldId id="263" r:id="rId15"/>
    <p:sldId id="305" r:id="rId16"/>
    <p:sldId id="308" r:id="rId17"/>
    <p:sldId id="307" r:id="rId18"/>
    <p:sldId id="264" r:id="rId19"/>
    <p:sldId id="265" r:id="rId20"/>
    <p:sldId id="266" r:id="rId21"/>
    <p:sldId id="267" r:id="rId22"/>
    <p:sldId id="268" r:id="rId23"/>
    <p:sldId id="269" r:id="rId24"/>
    <p:sldId id="270" r:id="rId25"/>
    <p:sldId id="271" r:id="rId26"/>
    <p:sldId id="272" r:id="rId27"/>
    <p:sldId id="273" r:id="rId28"/>
    <p:sldId id="313" r:id="rId29"/>
    <p:sldId id="314" r:id="rId30"/>
    <p:sldId id="311" r:id="rId31"/>
    <p:sldId id="312" r:id="rId32"/>
    <p:sldId id="274" r:id="rId33"/>
    <p:sldId id="275" r:id="rId34"/>
    <p:sldId id="276" r:id="rId35"/>
    <p:sldId id="277" r:id="rId36"/>
    <p:sldId id="278" r:id="rId37"/>
    <p:sldId id="279" r:id="rId38"/>
    <p:sldId id="285" r:id="rId39"/>
    <p:sldId id="286" r:id="rId40"/>
    <p:sldId id="287" r:id="rId41"/>
    <p:sldId id="288" r:id="rId42"/>
    <p:sldId id="290" r:id="rId43"/>
    <p:sldId id="289" r:id="rId44"/>
    <p:sldId id="291" r:id="rId45"/>
    <p:sldId id="292" r:id="rId46"/>
    <p:sldId id="293" r:id="rId47"/>
    <p:sldId id="295" r:id="rId48"/>
    <p:sldId id="296" r:id="rId49"/>
    <p:sldId id="297" r:id="rId50"/>
    <p:sldId id="298" r:id="rId51"/>
    <p:sldId id="299" r:id="rId52"/>
    <p:sldId id="300" r:id="rId53"/>
    <p:sldId id="301" r:id="rId54"/>
    <p:sldId id="302" r:id="rId55"/>
    <p:sldId id="303" r:id="rId56"/>
    <p:sldId id="304" r:id="rId57"/>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8" autoAdjust="0"/>
    <p:restoredTop sz="94595" autoAdjust="0"/>
  </p:normalViewPr>
  <p:slideViewPr>
    <p:cSldViewPr snapToGrid="0">
      <p:cViewPr varScale="1">
        <p:scale>
          <a:sx n="154" d="100"/>
          <a:sy n="154" d="100"/>
        </p:scale>
        <p:origin x="12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legend>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30-01-2017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5</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30-01-2017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30-01-2017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30-01-2017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30-01-2017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30-01-2017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30-01-2017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30-01-2017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30-01-2017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30-01-2017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30-01-2017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30-01-2017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30-01-2017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Eksempler: </a:t>
            </a:r>
          </a:p>
          <a:p>
            <a:pPr>
              <a:spcAft>
                <a:spcPts val="600"/>
              </a:spcAft>
            </a:pPr>
            <a:r>
              <a:rPr lang="da-DK" err="1"/>
              <a:t>build</a:t>
            </a:r>
            <a:r>
              <a:rPr lang="da-DK"/>
              <a:t>-serverafvikling af tests</a:t>
            </a:r>
          </a:p>
          <a:p>
            <a:pPr>
              <a:spcAft>
                <a:spcPts val="600"/>
              </a:spcAft>
            </a:pPr>
            <a:r>
              <a:rPr lang="da-DK"/>
              <a:t>standup- og </a:t>
            </a:r>
            <a:r>
              <a:rPr lang="da-DK" err="1"/>
              <a:t>replenishment</a:t>
            </a:r>
            <a:r>
              <a:rPr lang="da-DK"/>
              <a:t>-møder</a:t>
            </a:r>
          </a:p>
          <a:p>
            <a:pPr>
              <a:spcAft>
                <a:spcPts val="600"/>
              </a:spcAft>
            </a:pPr>
            <a:r>
              <a:rPr lang="da-DK"/>
              <a:t>flowmetrikker</a:t>
            </a:r>
          </a:p>
          <a:p>
            <a:pPr>
              <a:spcAft>
                <a:spcPts val="600"/>
              </a:spcAft>
            </a:pPr>
            <a:r>
              <a:rPr lang="da-DK"/>
              <a:t>medarbejder- og kundetilfredsmålinger</a:t>
            </a:r>
          </a:p>
          <a:p>
            <a:pPr>
              <a:spcAft>
                <a:spcPts val="600"/>
              </a:spcAft>
            </a:pPr>
            <a:r>
              <a:rPr lang="da-DK"/>
              <a:t>Applikationsinstrumentering</a:t>
            </a:r>
          </a:p>
          <a:p>
            <a:pPr>
              <a:spcAft>
                <a:spcPts val="600"/>
              </a:spcAft>
            </a:pPr>
            <a:r>
              <a:rPr lang="da-DK"/>
              <a:t>Live FAQ på produkter</a:t>
            </a:r>
          </a:p>
        </p:txBody>
      </p:sp>
    </p:spTree>
    <p:extLst>
      <p:ext uri="{BB962C8B-B14F-4D97-AF65-F5344CB8AC3E}">
        <p14:creationId xmlns:p14="http://schemas.microsoft.com/office/powerpoint/2010/main" val="327704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a:t>Egnethed til formålet</a:t>
            </a:r>
            <a:br>
              <a:rPr lang="da-DK"/>
            </a:br>
            <a:r>
              <a:rPr lang="da-DK"/>
              <a:t>(</a:t>
            </a:r>
            <a:r>
              <a:rPr lang="da-DK" i="1"/>
              <a:t>Fitness for Purpose</a:t>
            </a:r>
            <a:r>
              <a:rPr lang="da-DK"/>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err="1">
                <a:solidFill>
                  <a:schemeClr val="bg1">
                    <a:lumMod val="95000"/>
                  </a:schemeClr>
                </a:solidFill>
              </a:rPr>
              <a:t>Hvorfor</a:t>
            </a:r>
            <a:r>
              <a:rPr lang="nn-NO" b="1">
                <a:solidFill>
                  <a:schemeClr val="bg1">
                    <a:lumMod val="95000"/>
                  </a:schemeClr>
                </a:solidFill>
              </a:rPr>
              <a:t> </a:t>
            </a:r>
            <a:r>
              <a:rPr lang="nn-NO" err="1">
                <a:solidFill>
                  <a:schemeClr val="bg1">
                    <a:lumMod val="95000"/>
                  </a:schemeClr>
                </a:solidFill>
              </a:rPr>
              <a:t>findes</a:t>
            </a:r>
            <a:r>
              <a:rPr lang="nn-NO">
                <a:solidFill>
                  <a:schemeClr val="bg1">
                    <a:lumMod val="95000"/>
                  </a:schemeClr>
                </a:solidFill>
              </a:rPr>
              <a:t> dit/</a:t>
            </a:r>
            <a:r>
              <a:rPr lang="nn-NO" err="1">
                <a:solidFill>
                  <a:schemeClr val="bg1">
                    <a:lumMod val="95000"/>
                  </a:schemeClr>
                </a:solidFill>
              </a:rPr>
              <a:t>jeres</a:t>
            </a:r>
            <a:r>
              <a:rPr lang="nn-NO">
                <a:solidFill>
                  <a:schemeClr val="bg1">
                    <a:lumMod val="95000"/>
                  </a:schemeClr>
                </a:solidFill>
              </a:rPr>
              <a:t> service/team?</a:t>
            </a:r>
          </a:p>
          <a:p>
            <a:pPr marL="0" indent="0">
              <a:spcAft>
                <a:spcPts val="600"/>
              </a:spcAft>
              <a:buNone/>
            </a:pPr>
            <a:r>
              <a:rPr lang="nn-NO" b="1" err="1">
                <a:solidFill>
                  <a:schemeClr val="bg1">
                    <a:lumMod val="95000"/>
                  </a:schemeClr>
                </a:solidFill>
              </a:rPr>
              <a:t>Hvem</a:t>
            </a:r>
            <a:r>
              <a:rPr lang="nn-NO" b="1">
                <a:solidFill>
                  <a:schemeClr val="bg1">
                    <a:lumMod val="95000"/>
                  </a:schemeClr>
                </a:solidFill>
              </a:rPr>
              <a:t>/</a:t>
            </a:r>
            <a:r>
              <a:rPr lang="nn-NO" b="1" err="1">
                <a:solidFill>
                  <a:schemeClr val="bg1">
                    <a:lumMod val="95000"/>
                  </a:schemeClr>
                </a:solidFill>
              </a:rPr>
              <a:t>hvilke</a:t>
            </a:r>
            <a:r>
              <a:rPr lang="nn-NO" b="1">
                <a:solidFill>
                  <a:schemeClr val="bg1">
                    <a:lumMod val="95000"/>
                  </a:schemeClr>
                </a:solidFill>
              </a:rPr>
              <a:t> </a:t>
            </a:r>
            <a:r>
              <a:rPr lang="nn-NO" err="1">
                <a:solidFill>
                  <a:schemeClr val="bg1">
                    <a:lumMod val="95000"/>
                  </a:schemeClr>
                </a:solidFill>
              </a:rPr>
              <a:t>servicerer</a:t>
            </a:r>
            <a:r>
              <a:rPr lang="nn-NO">
                <a:solidFill>
                  <a:schemeClr val="bg1">
                    <a:lumMod val="95000"/>
                  </a:schemeClr>
                </a:solidFill>
              </a:rPr>
              <a:t> du/I?</a:t>
            </a:r>
          </a:p>
          <a:p>
            <a:pPr marL="0" indent="0">
              <a:spcAft>
                <a:spcPts val="600"/>
              </a:spcAft>
              <a:buNone/>
            </a:pPr>
            <a:r>
              <a:rPr lang="nn-NO" err="1">
                <a:solidFill>
                  <a:schemeClr val="bg1">
                    <a:lumMod val="95000"/>
                  </a:schemeClr>
                </a:solidFill>
              </a:rPr>
              <a:t>Hvilke</a:t>
            </a:r>
            <a:r>
              <a:rPr lang="nn-NO">
                <a:solidFill>
                  <a:schemeClr val="bg1">
                    <a:lumMod val="95000"/>
                  </a:schemeClr>
                </a:solidFill>
              </a:rPr>
              <a:t> </a:t>
            </a:r>
            <a:r>
              <a:rPr lang="nn-NO" b="1" err="1">
                <a:solidFill>
                  <a:schemeClr val="bg1">
                    <a:lumMod val="95000"/>
                  </a:schemeClr>
                </a:solidFill>
              </a:rPr>
              <a:t>værdier</a:t>
            </a:r>
            <a:r>
              <a:rPr lang="nn-NO" b="1">
                <a:solidFill>
                  <a:schemeClr val="bg1">
                    <a:lumMod val="95000"/>
                  </a:schemeClr>
                </a:solidFill>
              </a:rPr>
              <a:t> </a:t>
            </a:r>
            <a:r>
              <a:rPr lang="nn-NO">
                <a:solidFill>
                  <a:schemeClr val="bg1">
                    <a:lumMod val="95000"/>
                  </a:schemeClr>
                </a:solidFill>
              </a:rPr>
              <a:t>vil du/I </a:t>
            </a:r>
            <a:r>
              <a:rPr lang="nn-NO" err="1">
                <a:solidFill>
                  <a:schemeClr val="bg1">
                    <a:lumMod val="95000"/>
                  </a:schemeClr>
                </a:solidFill>
              </a:rPr>
              <a:t>opretholde</a:t>
            </a:r>
            <a:r>
              <a:rPr lang="nn-NO">
                <a:solidFill>
                  <a:schemeClr val="bg1">
                    <a:lumMod val="95000"/>
                  </a:schemeClr>
                </a:solidFill>
              </a:rPr>
              <a:t>?</a:t>
            </a:r>
          </a:p>
          <a:p>
            <a:pPr marL="0" indent="0">
              <a:spcAft>
                <a:spcPts val="600"/>
              </a:spcAft>
              <a:buNone/>
            </a:pPr>
            <a:r>
              <a:rPr lang="nn-NO" b="1" err="1">
                <a:solidFill>
                  <a:schemeClr val="bg1">
                    <a:lumMod val="95000"/>
                  </a:schemeClr>
                </a:solidFill>
              </a:rPr>
              <a:t>Hvordan</a:t>
            </a:r>
            <a:r>
              <a:rPr lang="nn-NO">
                <a:solidFill>
                  <a:schemeClr val="bg1">
                    <a:lumMod val="95000"/>
                  </a:schemeClr>
                </a:solidFill>
              </a:rPr>
              <a:t> måler dine/</a:t>
            </a:r>
            <a:r>
              <a:rPr lang="nn-NO" err="1">
                <a:solidFill>
                  <a:schemeClr val="bg1">
                    <a:lumMod val="95000"/>
                  </a:schemeClr>
                </a:solidFill>
              </a:rPr>
              <a:t>jeres</a:t>
            </a:r>
            <a:r>
              <a:rPr lang="nn-NO">
                <a:solidFill>
                  <a:schemeClr val="bg1">
                    <a:lumMod val="95000"/>
                  </a:schemeClr>
                </a:solidFill>
              </a:rPr>
              <a:t> </a:t>
            </a:r>
            <a:r>
              <a:rPr lang="nn-NO" i="1" err="1">
                <a:solidFill>
                  <a:schemeClr val="bg1">
                    <a:lumMod val="95000"/>
                  </a:schemeClr>
                </a:solidFill>
              </a:rPr>
              <a:t>stakeholders</a:t>
            </a:r>
            <a:r>
              <a:rPr lang="nn-NO">
                <a:solidFill>
                  <a:schemeClr val="bg1">
                    <a:lumMod val="95000"/>
                  </a:schemeClr>
                </a:solidFill>
              </a:rPr>
              <a:t> </a:t>
            </a:r>
            <a:br>
              <a:rPr lang="nn-NO">
                <a:solidFill>
                  <a:schemeClr val="bg1">
                    <a:lumMod val="95000"/>
                  </a:schemeClr>
                </a:solidFill>
              </a:rPr>
            </a:br>
            <a:r>
              <a:rPr lang="nn-NO">
                <a:solidFill>
                  <a:schemeClr val="bg1">
                    <a:lumMod val="95000"/>
                  </a:schemeClr>
                </a:solidFill>
              </a:rPr>
              <a:t>den </a:t>
            </a:r>
            <a:r>
              <a:rPr lang="nn-NO" err="1">
                <a:solidFill>
                  <a:schemeClr val="bg1">
                    <a:lumMod val="95000"/>
                  </a:schemeClr>
                </a:solidFill>
              </a:rPr>
              <a:t>værdi</a:t>
            </a:r>
            <a:r>
              <a:rPr lang="nn-NO">
                <a:solidFill>
                  <a:schemeClr val="bg1">
                    <a:lumMod val="95000"/>
                  </a:schemeClr>
                </a:solidFill>
              </a:rPr>
              <a:t> de får?</a:t>
            </a:r>
          </a:p>
          <a:p>
            <a:pPr marL="0" indent="0">
              <a:spcAft>
                <a:spcPts val="600"/>
              </a:spcAft>
              <a:buNone/>
            </a:pPr>
            <a:r>
              <a:rPr lang="nn-NO">
                <a:solidFill>
                  <a:schemeClr val="bg1">
                    <a:lumMod val="95000"/>
                  </a:schemeClr>
                </a:solidFill>
              </a:rPr>
              <a:t>Er du/I </a:t>
            </a:r>
            <a:r>
              <a:rPr lang="nn-NO" b="1" err="1">
                <a:solidFill>
                  <a:schemeClr val="bg1">
                    <a:lumMod val="95000"/>
                  </a:schemeClr>
                </a:solidFill>
              </a:rPr>
              <a:t>optimeret</a:t>
            </a:r>
            <a:r>
              <a:rPr lang="nn-NO">
                <a:solidFill>
                  <a:schemeClr val="bg1">
                    <a:lumMod val="95000"/>
                  </a:schemeClr>
                </a:solidFill>
              </a:rPr>
              <a:t> til formålet?</a:t>
            </a:r>
          </a:p>
          <a:p>
            <a:pPr marL="0" indent="0">
              <a:spcAft>
                <a:spcPts val="600"/>
              </a:spcAft>
              <a:buNone/>
            </a:pPr>
            <a:endParaRPr lang="nn-NO">
              <a:solidFill>
                <a:schemeClr val="bg1">
                  <a:lumMod val="95000"/>
                </a:schemeClr>
              </a:solidFill>
            </a:endParaRPr>
          </a:p>
          <a:p>
            <a:pPr marL="0" indent="0">
              <a:spcAft>
                <a:spcPts val="600"/>
              </a:spcAft>
              <a:buNone/>
            </a:pPr>
            <a:r>
              <a:rPr lang="nn-NO" i="1">
                <a:solidFill>
                  <a:schemeClr val="bg1">
                    <a:lumMod val="95000"/>
                  </a:schemeClr>
                </a:solidFill>
              </a:rPr>
              <a:t>Feedback loops: Net Fitness Score &amp; </a:t>
            </a:r>
            <a:r>
              <a:rPr lang="nn-NO" i="1" err="1">
                <a:solidFill>
                  <a:schemeClr val="bg1">
                    <a:lumMod val="95000"/>
                  </a:schemeClr>
                </a:solidFill>
              </a:rPr>
              <a:t>Capability</a:t>
            </a:r>
            <a:r>
              <a:rPr lang="nn-NO" i="1">
                <a:solidFill>
                  <a:schemeClr val="bg1">
                    <a:lumMod val="95000"/>
                  </a:schemeClr>
                </a:solidFill>
              </a:rPr>
              <a:t> Matrix</a:t>
            </a:r>
          </a:p>
          <a:p>
            <a:pPr marL="0" indent="0">
              <a:spcAft>
                <a:spcPts val="600"/>
              </a:spcAft>
              <a:buNone/>
            </a:pPr>
            <a:endParaRPr lang="nn-NO">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a:t>Den generelle proces til at bestemme risiko og evner iht. et teams leveringsevner er:</a:t>
            </a:r>
          </a:p>
          <a:p>
            <a:r>
              <a:rPr lang="da-DK" sz="1600"/>
              <a:t>List de specifikke færdigheder teamet har brug for</a:t>
            </a:r>
          </a:p>
          <a:p>
            <a:r>
              <a:rPr lang="da-DK" sz="1600"/>
              <a:t>Lad teamet </a:t>
            </a:r>
            <a:r>
              <a:rPr lang="da-DK" sz="1600" i="1" err="1"/>
              <a:t>self</a:t>
            </a:r>
            <a:r>
              <a:rPr lang="da-DK" sz="1600" i="1"/>
              <a:t> </a:t>
            </a:r>
            <a:r>
              <a:rPr lang="da-DK" sz="1600" i="1" err="1"/>
              <a:t>assess</a:t>
            </a:r>
            <a:r>
              <a:rPr lang="da-DK" sz="1600" i="1"/>
              <a:t> </a:t>
            </a:r>
            <a:r>
              <a:rPr lang="da-DK" sz="1600"/>
              <a:t>dygtighedsniveauer pr. færdighed</a:t>
            </a:r>
          </a:p>
          <a:p>
            <a:r>
              <a:rPr lang="da-DK" sz="160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a:t>Til enhver ønsket færdighed angives pr. medlem:</a:t>
            </a:r>
          </a:p>
          <a:p>
            <a:r>
              <a:rPr lang="da-DK" sz="1600"/>
              <a:t>Jeg kan undervise andre (lærere)</a:t>
            </a:r>
          </a:p>
          <a:p>
            <a:r>
              <a:rPr lang="da-DK" sz="1600"/>
              <a:t>Jeg kan gøre selvstændigt, og vide, hvornår at stille spørgsmål (</a:t>
            </a:r>
            <a:r>
              <a:rPr lang="da-DK" sz="1600" i="1"/>
              <a:t>doers</a:t>
            </a:r>
            <a:r>
              <a:rPr lang="da-DK" sz="1600"/>
              <a:t>)</a:t>
            </a:r>
          </a:p>
          <a:p>
            <a:r>
              <a:rPr lang="da-DK" sz="1600"/>
              <a:t>Jeg har evnen til at gøre arbejdet,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Fitness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arbejde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sp>
        <p:nvSpPr>
          <p:cNvPr id="3" name="Content Placeholder 2"/>
          <p:cNvSpPr>
            <a:spLocks noGrp="1"/>
          </p:cNvSpPr>
          <p:nvPr>
            <p:ph idx="1"/>
          </p:nvPr>
        </p:nvSpPr>
        <p:spPr>
          <a:xfrm>
            <a:off x="471487" y="1731023"/>
            <a:ext cx="5915025" cy="2447628"/>
          </a:xfrm>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876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Særlig </a:t>
            </a:r>
            <a:r>
              <a:rPr lang="nn-NO" err="1"/>
              <a:t>risikohåndtering</a:t>
            </a:r>
            <a:endParaRPr lang="nn-NO"/>
          </a:p>
          <a:p>
            <a:pPr>
              <a:spcAft>
                <a:spcPts val="600"/>
              </a:spcAft>
            </a:pPr>
            <a:r>
              <a:rPr lang="nn-NO" err="1"/>
              <a:t>Fx</a:t>
            </a:r>
            <a:r>
              <a:rPr lang="nn-NO"/>
              <a:t> </a:t>
            </a:r>
            <a:r>
              <a:rPr lang="nn-NO" err="1"/>
              <a:t>årsopdatering</a:t>
            </a:r>
            <a:r>
              <a:rPr lang="nn-NO"/>
              <a:t>, ny </a:t>
            </a:r>
            <a:r>
              <a:rPr lang="nn-NO" err="1"/>
              <a:t>skattelovgivning</a:t>
            </a:r>
            <a:r>
              <a:rPr lang="nn-NO"/>
              <a:t> og </a:t>
            </a:r>
            <a:r>
              <a:rPr lang="nn-NO" err="1"/>
              <a:t>licitationstilbud</a:t>
            </a:r>
            <a:endParaRPr lang="nn-NO"/>
          </a:p>
          <a:p>
            <a:pPr>
              <a:spcAft>
                <a:spcPts val="600"/>
              </a:spcAft>
            </a:pPr>
            <a:r>
              <a:rPr lang="nn-NO"/>
              <a:t>NB. ≠ </a:t>
            </a:r>
            <a:r>
              <a:rPr lang="nn-NO" err="1"/>
              <a:t>projektdeadline</a:t>
            </a:r>
            <a:r>
              <a:rPr lang="nn-NO"/>
              <a:t> (med mindre </a:t>
            </a:r>
            <a:r>
              <a:rPr lang="nn-NO" err="1"/>
              <a:t>kæmpe</a:t>
            </a:r>
            <a:r>
              <a:rPr lang="nn-NO"/>
              <a:t> </a:t>
            </a:r>
            <a:r>
              <a:rPr lang="nn-NO" err="1"/>
              <a:t>bøde</a:t>
            </a:r>
            <a:r>
              <a:rPr lang="nn-NO"/>
              <a:t> venter)</a:t>
            </a:r>
          </a:p>
          <a:p>
            <a:pPr>
              <a:spcAft>
                <a:spcPts val="600"/>
              </a:spcAft>
            </a:pPr>
            <a:r>
              <a:rPr lang="nn-NO"/>
              <a:t>Kan </a:t>
            </a:r>
            <a:r>
              <a:rPr lang="nn-NO" err="1"/>
              <a:t>omdannes</a:t>
            </a:r>
            <a:r>
              <a:rPr lang="nn-NO"/>
              <a:t> til haster, </a:t>
            </a:r>
            <a:r>
              <a:rPr lang="nn-NO" err="1"/>
              <a:t>hvis</a:t>
            </a:r>
            <a:r>
              <a:rPr lang="nn-NO"/>
              <a:t> prognosen </a:t>
            </a:r>
            <a:r>
              <a:rPr lang="nn-NO" err="1"/>
              <a:t>ikke</a:t>
            </a:r>
            <a:r>
              <a:rPr lang="nn-NO"/>
              <a:t> </a:t>
            </a:r>
            <a:r>
              <a:rPr lang="nn-NO" err="1"/>
              <a:t>holder</a:t>
            </a:r>
            <a:r>
              <a:rPr lang="nn-NO"/>
              <a:t>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 forbedring sker.</a:t>
            </a:r>
          </a:p>
        </p:txBody>
      </p:sp>
    </p:spTree>
    <p:extLst>
      <p:ext uri="{BB962C8B-B14F-4D97-AF65-F5344CB8AC3E}">
        <p14:creationId xmlns:p14="http://schemas.microsoft.com/office/powerpoint/2010/main" val="698120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a:t>... jf. tidligere afsnit derom.</a:t>
            </a:r>
          </a:p>
          <a:p>
            <a:pPr marL="0" indent="0">
              <a:spcAft>
                <a:spcPts val="600"/>
              </a:spcAft>
              <a:buNone/>
            </a:pPr>
            <a:endParaRPr lang="nn-NO"/>
          </a:p>
          <a:p>
            <a:pPr marL="0" indent="0">
              <a:spcAft>
                <a:spcPts val="600"/>
              </a:spcAft>
              <a:buNone/>
            </a:pPr>
            <a:r>
              <a:rPr lang="nn-NO"/>
              <a:t>Vejledning: En sund mix (mht. bæredygtigt arbejdsmiljø og tekniskt fundament) kunne være:</a:t>
            </a:r>
          </a:p>
          <a:p>
            <a:pPr>
              <a:spcAft>
                <a:spcPts val="600"/>
              </a:spcAft>
            </a:pPr>
            <a:r>
              <a:rPr lang="nn-NO"/>
              <a:t>Expedite: 10%</a:t>
            </a:r>
          </a:p>
          <a:p>
            <a:pPr>
              <a:spcAft>
                <a:spcPts val="600"/>
              </a:spcAft>
            </a:pPr>
            <a:r>
              <a:rPr lang="nn-NO"/>
              <a:t>Fast dato: 20%</a:t>
            </a:r>
          </a:p>
          <a:p>
            <a:pPr>
              <a:spcAft>
                <a:spcPts val="600"/>
              </a:spcAft>
            </a:pPr>
            <a:r>
              <a:rPr lang="nn-NO"/>
              <a:t>Standard: 50%</a:t>
            </a:r>
          </a:p>
          <a:p>
            <a:pPr>
              <a:spcAft>
                <a:spcPts val="600"/>
              </a:spcAft>
            </a:pPr>
            <a:r>
              <a:rPr lang="nn-NO"/>
              <a:t>Ubestemt: 20%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a:t>Planlæg hvervet</a:t>
            </a:r>
            <a:r>
              <a:rPr lang="nn-NO"/>
              <a:t> ift. hvem, hvorhen, hvornår, værktøjer, materiale, mv.</a:t>
            </a:r>
          </a:p>
          <a:p>
            <a:pPr marL="457200" indent="-457200">
              <a:spcAft>
                <a:spcPts val="600"/>
              </a:spcAft>
              <a:buFont typeface="+mj-lt"/>
              <a:buAutoNum type="arabicPeriod"/>
            </a:pPr>
            <a:r>
              <a:rPr lang="nn-NO" b="1"/>
              <a:t>Danne agenda</a:t>
            </a:r>
            <a:r>
              <a:rPr lang="nn-NO"/>
              <a:t> ift. overbevisende sæt af prioriteringer, mål og aktionspunkter</a:t>
            </a:r>
          </a:p>
          <a:p>
            <a:pPr marL="457200" indent="-457200">
              <a:spcAft>
                <a:spcPts val="600"/>
              </a:spcAft>
              <a:buFont typeface="+mj-lt"/>
              <a:buAutoNum type="arabicPeriod"/>
            </a:pPr>
            <a:r>
              <a:rPr lang="nn-NO" b="1"/>
              <a:t>Træk forandring igennem systemet </a:t>
            </a:r>
            <a:r>
              <a:rPr lang="nn-NO"/>
              <a:t>og behold momentum samt sikre synlighed og værdi</a:t>
            </a:r>
          </a:p>
        </p:txBody>
      </p:sp>
    </p:spTree>
    <p:extLst>
      <p:ext uri="{BB962C8B-B14F-4D97-AF65-F5344CB8AC3E}">
        <p14:creationId xmlns:p14="http://schemas.microsoft.com/office/powerpoint/2010/main" val="1957263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Synkronisering på teamniveau</a:t>
            </a:r>
          </a:p>
          <a:p>
            <a:pPr marL="0" indent="0">
              <a:spcAft>
                <a:spcPts val="600"/>
              </a:spcAft>
              <a:buNone/>
            </a:pPr>
            <a:r>
              <a:rPr lang="da-DK"/>
              <a:t>Information der danner bund for bedst brug af tiden, feedback, stakeholder-status, mv.</a:t>
            </a:r>
          </a:p>
          <a:p>
            <a:pPr marL="0" indent="0">
              <a:spcAft>
                <a:spcPts val="600"/>
              </a:spcAft>
              <a:buNone/>
            </a:pPr>
            <a:r>
              <a:rPr lang="nn-NO"/>
              <a:t>Fra højre til venstre på tavlen, kig efter flaskehalse, blokkeringer og WIP</a:t>
            </a:r>
            <a:endParaRPr lang="da-DK"/>
          </a:p>
          <a:p>
            <a:pPr marL="0" indent="0">
              <a:spcAft>
                <a:spcPts val="600"/>
              </a:spcAft>
              <a:buNone/>
            </a:pPr>
            <a:endParaRPr lang="nn-NO"/>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Hvor godt samarbejder hold/afdelinger/mv. på tværs som en organisation?</a:t>
            </a:r>
          </a:p>
          <a:p>
            <a:pPr marL="0" indent="0">
              <a:spcAft>
                <a:spcPts val="600"/>
              </a:spcAft>
              <a:buNone/>
            </a:pPr>
            <a:r>
              <a:rPr lang="nn-NO"/>
              <a:t>Undgå suboptimering. De fleste systemiske ineffektiviteter opstår i videregivelser og køer.</a:t>
            </a:r>
          </a:p>
          <a:p>
            <a:pPr marL="0" indent="0">
              <a:spcAft>
                <a:spcPts val="600"/>
              </a:spcAft>
              <a:buNone/>
            </a:pPr>
            <a:r>
              <a:rPr lang="nn-NO"/>
              <a:t>Managers gør brug af input fra øvrige kadencer, metrikker og </a:t>
            </a:r>
            <a:r>
              <a:rPr lang="nn-NO" i="1"/>
              <a:t>Net Fitness Score</a:t>
            </a:r>
            <a:r>
              <a:rPr lang="nn-NO"/>
              <a:t> og søger øge </a:t>
            </a:r>
            <a:r>
              <a:rPr lang="nn-NO" i="1"/>
              <a:t>flow efficiency </a:t>
            </a:r>
            <a:r>
              <a:rPr lang="nn-NO"/>
              <a:t>og reducere variation.</a:t>
            </a:r>
          </a:p>
        </p:txBody>
      </p:sp>
    </p:spTree>
    <p:extLst>
      <p:ext uri="{BB962C8B-B14F-4D97-AF65-F5344CB8AC3E}">
        <p14:creationId xmlns:p14="http://schemas.microsoft.com/office/powerpoint/2010/main" val="3652895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a:solidFill>
                  <a:schemeClr val="bg1">
                    <a:lumMod val="95000"/>
                  </a:schemeClr>
                </a:solidFill>
              </a:rPr>
              <a:t>Et pragmatisk stykke forandringsledelsesråd: påbegynd ikke dit initiativ ved at se på roller</a:t>
            </a:r>
          </a:p>
          <a:p>
            <a:pPr>
              <a:spcAft>
                <a:spcPts val="600"/>
              </a:spcAft>
            </a:pPr>
            <a:r>
              <a:rPr lang="da-DK">
                <a:solidFill>
                  <a:schemeClr val="bg1">
                    <a:lumMod val="95000"/>
                  </a:schemeClr>
                </a:solidFill>
              </a:rPr>
              <a:t>Bygger på en underliggende filosofi om at: </a:t>
            </a:r>
            <a:br>
              <a:rPr lang="da-DK">
                <a:solidFill>
                  <a:schemeClr val="bg1">
                    <a:lumMod val="95000"/>
                  </a:schemeClr>
                </a:solidFill>
              </a:rPr>
            </a:br>
            <a:r>
              <a:rPr lang="da-DK">
                <a:solidFill>
                  <a:schemeClr val="bg1">
                    <a:lumMod val="95000"/>
                  </a:schemeClr>
                </a:solidFill>
              </a:rPr>
              <a:t>Finde veje/måder omkring forhindringer for at nå til forandring</a:t>
            </a:r>
          </a:p>
          <a:p>
            <a:pPr>
              <a:spcAft>
                <a:spcPts val="600"/>
              </a:spcAft>
            </a:pPr>
            <a:r>
              <a:rPr lang="da-DK">
                <a:solidFill>
                  <a:schemeClr val="bg1">
                    <a:lumMod val="95000"/>
                  </a:schemeClr>
                </a:solidFill>
              </a:rPr>
              <a:t> Intet anden princip eller praksis udtrykker helt så direkte "respekt for mennesker" </a:t>
            </a:r>
          </a:p>
          <a:p>
            <a:pPr>
              <a:spcAft>
                <a:spcPts val="600"/>
              </a:spcAft>
            </a:pPr>
            <a:r>
              <a:rPr lang="da-DK">
                <a:solidFill>
                  <a:schemeClr val="bg1">
                    <a:lumMod val="95000"/>
                  </a:schemeClr>
                </a:solidFill>
              </a:rPr>
              <a:t>Se også GP#1; </a:t>
            </a:r>
            <a:r>
              <a:rPr lang="da-DK">
                <a:solidFill>
                  <a:schemeClr val="bg1"/>
                </a:solidFill>
              </a:rPr>
              <a:t>Begynd</a:t>
            </a:r>
            <a:r>
              <a:rPr lang="nn-NO">
                <a:solidFill>
                  <a:schemeClr val="bg1"/>
                </a:solidFill>
              </a:rPr>
              <a:t> med </a:t>
            </a:r>
            <a:r>
              <a:rPr lang="da-DK">
                <a:solidFill>
                  <a:schemeClr val="bg1"/>
                </a:solidFill>
              </a:rPr>
              <a:t>hvad</a:t>
            </a:r>
            <a:r>
              <a:rPr lang="nn-NO">
                <a:solidFill>
                  <a:schemeClr val="bg1"/>
                </a:solidFill>
              </a:rPr>
              <a:t> du </a:t>
            </a:r>
            <a:r>
              <a:rPr lang="da-DK">
                <a:solidFill>
                  <a:schemeClr val="bg1"/>
                </a:solidFill>
              </a:rPr>
              <a:t>allerede</a:t>
            </a:r>
            <a:r>
              <a:rPr lang="nn-NO">
                <a:solidFill>
                  <a:schemeClr val="bg1"/>
                </a:solidFill>
              </a:rPr>
              <a:t> </a:t>
            </a:r>
            <a:r>
              <a:rPr lang="nn-NO" err="1">
                <a:solidFill>
                  <a:schemeClr val="bg1"/>
                </a:solidFill>
              </a:rPr>
              <a:t>gør</a:t>
            </a:r>
            <a:r>
              <a:rPr lang="nn-NO">
                <a:solidFill>
                  <a:schemeClr val="bg1"/>
                </a:solidFill>
              </a:rPr>
              <a:t>. Dette </a:t>
            </a:r>
            <a:r>
              <a:rPr lang="nn-NO" err="1">
                <a:solidFill>
                  <a:schemeClr val="bg1"/>
                </a:solidFill>
              </a:rPr>
              <a:t>gælder</a:t>
            </a:r>
            <a:r>
              <a:rPr lang="nn-NO">
                <a:solidFill>
                  <a:schemeClr val="bg1"/>
                </a:solidFill>
              </a:rPr>
              <a:t> også </a:t>
            </a:r>
            <a:r>
              <a:rPr lang="nn-NO" err="1">
                <a:solidFill>
                  <a:schemeClr val="bg1"/>
                </a:solidFill>
              </a:rPr>
              <a:t>hvem</a:t>
            </a:r>
            <a:r>
              <a:rPr lang="nn-NO">
                <a:solidFill>
                  <a:schemeClr val="bg1"/>
                </a:solidFill>
              </a:rPr>
              <a:t> der </a:t>
            </a:r>
            <a:r>
              <a:rPr lang="nn-NO" err="1">
                <a:solidFill>
                  <a:schemeClr val="bg1"/>
                </a:solidFill>
              </a:rPr>
              <a:t>gør</a:t>
            </a:r>
            <a:r>
              <a:rPr lang="nn-NO">
                <a:solidFill>
                  <a:schemeClr val="bg1"/>
                </a:solidFill>
              </a:rPr>
              <a:t> det </a:t>
            </a:r>
            <a:endParaRPr lang="da-DK">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10427</TotalTime>
  <Words>2310</Words>
  <Application>Microsoft Office PowerPoint</Application>
  <PresentationFormat>Custom</PresentationFormat>
  <Paragraphs>304</Paragraphs>
  <Slides>56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(Fitness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cp:lastModifiedBy>
  <cp:revision>235</cp:revision>
  <dcterms:created xsi:type="dcterms:W3CDTF">2017-01-18T10:20:18Z</dcterms:created>
  <dcterms:modified xsi:type="dcterms:W3CDTF">2017-01-31T10:14:14Z</dcterms:modified>
</cp:coreProperties>
</file>